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9" r:id="rId5"/>
    <p:sldId id="270" r:id="rId6"/>
    <p:sldId id="281" r:id="rId7"/>
    <p:sldId id="280" r:id="rId8"/>
    <p:sldId id="284" r:id="rId9"/>
    <p:sldId id="279" r:id="rId10"/>
    <p:sldId id="278" r:id="rId11"/>
    <p:sldId id="276" r:id="rId12"/>
    <p:sldId id="261" r:id="rId13"/>
    <p:sldId id="277" r:id="rId14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CEE7"/>
    <a:srgbClr val="94C6F2"/>
    <a:srgbClr val="92C6EE"/>
    <a:srgbClr val="86C6E8"/>
    <a:srgbClr val="0062B0"/>
    <a:srgbClr val="0062FF"/>
    <a:srgbClr val="2932FF"/>
    <a:srgbClr val="E10611"/>
    <a:srgbClr val="1D0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81462"/>
  </p:normalViewPr>
  <p:slideViewPr>
    <p:cSldViewPr snapToGrid="0" snapToObjects="1">
      <p:cViewPr varScale="1">
        <p:scale>
          <a:sx n="112" d="100"/>
          <a:sy n="112" d="100"/>
        </p:scale>
        <p:origin x="200" y="4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5A5E5-8105-7145-B4A3-136A17E536EC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4CCF0-5633-634F-B6D6-5507779C9B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66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4CCF0-5633-634F-B6D6-5507779C9B9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0824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4CCF0-5633-634F-B6D6-5507779C9B9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2085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拆分组件是一件高耗时高风险的工作，并且原子性需求很强。</a:t>
            </a:r>
            <a:endParaRPr kumimoji="1" lang="en-US" altLang="zh-Hans" dirty="0"/>
          </a:p>
          <a:p>
            <a:r>
              <a:rPr kumimoji="1" lang="zh-Hans" altLang="en-US" dirty="0"/>
              <a:t>拆分初期我们不可避免会遇到一个问题：拆分出去的组件需要依赖未拆分的功能模块，如何解决双向依赖问题？</a:t>
            </a:r>
            <a:endParaRPr kumimoji="1" lang="en-US" altLang="zh-Hans" dirty="0"/>
          </a:p>
          <a:p>
            <a:endParaRPr kumimoji="1" lang="en-US" altLang="zh-Hans" dirty="0"/>
          </a:p>
          <a:p>
            <a:r>
              <a:rPr kumimoji="1" lang="zh-Hans" altLang="en-US" dirty="0"/>
              <a:t>我们对未拆分的功能模块先定义组件需要对外提供的接口，通过</a:t>
            </a:r>
            <a:r>
              <a:rPr kumimoji="1" lang="en-US" altLang="zh-Hans" dirty="0"/>
              <a:t>bpi</a:t>
            </a:r>
            <a:r>
              <a:rPr kumimoji="1" lang="zh-Hans" altLang="en-US" dirty="0"/>
              <a:t>接口描述文件对外提供功能。而不去移动内部代码。这样一解决了依赖问题，二不会影响到未拆分组件的功能逻辑，时间成本也相对较低。</a:t>
            </a:r>
            <a:endParaRPr kumimoji="1" lang="en-US" altLang="zh-Hans" dirty="0"/>
          </a:p>
          <a:p>
            <a:endParaRPr kumimoji="1" lang="en-US" altLang="zh-CN" dirty="0"/>
          </a:p>
          <a:p>
            <a:r>
              <a:rPr kumimoji="1" lang="zh-Hans" altLang="en-US" dirty="0"/>
              <a:t>那么进一步，我们确认了输入法中所有未来需要拆分的组件，并且将接口进行</a:t>
            </a:r>
            <a:r>
              <a:rPr kumimoji="1" lang="en-US" altLang="zh-Hans" dirty="0"/>
              <a:t>bpi</a:t>
            </a:r>
            <a:r>
              <a:rPr kumimoji="1" lang="zh-Hans" altLang="en-US" dirty="0"/>
              <a:t>化，为后面的组件化工作铺平了道路。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4CCF0-5633-634F-B6D6-5507779C9B9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87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基于这些点 我们做了自己的组件化框架</a:t>
            </a:r>
            <a:r>
              <a:rPr kumimoji="1" lang="en-US" altLang="zh-Hans" dirty="0"/>
              <a:t>Coco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4CCF0-5633-634F-B6D6-5507779C9B9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3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en-US" altLang="zh-Hans" dirty="0"/>
              <a:t>oco</a:t>
            </a:r>
            <a:r>
              <a:rPr kumimoji="1" lang="zh-Hans" altLang="en-US" dirty="0"/>
              <a:t>的基本思想是通过</a:t>
            </a:r>
            <a:r>
              <a:rPr kumimoji="1" lang="en-US" altLang="zh-Hans" dirty="0"/>
              <a:t>SPI</a:t>
            </a:r>
            <a:r>
              <a:rPr kumimoji="1" lang="zh-Hans" altLang="en-US" dirty="0"/>
              <a:t>机制实现接口组件化。</a:t>
            </a:r>
            <a:endParaRPr kumimoji="1" lang="en-US" altLang="zh-Hans" dirty="0"/>
          </a:p>
          <a:p>
            <a:endParaRPr kumimoji="1" lang="en-US" altLang="zh-CN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SPI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全称</a:t>
            </a:r>
            <a:r>
              <a:rPr kumimoji="1" lang="zh-CN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kumimoji="1" lang="en-US" altLang="zh-CN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Service Provider Interface</a:t>
            </a:r>
            <a:r>
              <a:rPr kumimoji="1" lang="zh-CN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）：是</a:t>
            </a:r>
            <a:r>
              <a:rPr kumimoji="1" lang="en-US" altLang="zh-CN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JDK</a:t>
            </a:r>
            <a:r>
              <a:rPr kumimoji="1" lang="zh-CN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内置的一种服务提供发现机制。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更直白点</a:t>
            </a:r>
            <a:r>
              <a:rPr kumimoji="1" lang="zh-CN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就是提供这样的一个机制：为某个接口寻</a:t>
            </a:r>
            <a:r>
              <a:rPr kumimoji="1" lang="en-US" altLang="zh-CN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×××</a:t>
            </a:r>
            <a:r>
              <a:rPr kumimoji="1" lang="zh-CN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实现的机制。</a:t>
            </a: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endParaRPr kumimoji="1" lang="en-US" altLang="zh-CN" dirty="0"/>
          </a:p>
          <a:p>
            <a:pPr>
              <a:lnSpc>
                <a:spcPct val="140000"/>
              </a:lnSpc>
            </a:pPr>
            <a:r>
              <a:rPr kumimoji="1" lang="en-US" altLang="zh-Hans" dirty="0"/>
              <a:t>SPI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一般由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部分组成 </a:t>
            </a:r>
            <a:r>
              <a:rPr kumimoji="1" lang="zh-CN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服务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zh-CN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接口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zh-CN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服务提供者：接口实现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kumimoji="1" lang="zh-CN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资源目录：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映射关系。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40000"/>
              </a:lnSpc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我们来看一个网上的例子 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balabalbal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>
              <a:lnSpc>
                <a:spcPct val="140000"/>
              </a:lnSpc>
            </a:pP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4CCF0-5633-634F-B6D6-5507779C9B9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05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en-US" altLang="zh-CN" dirty="0"/>
              <a:t>C</a:t>
            </a:r>
            <a:r>
              <a:rPr kumimoji="1" lang="en-US" altLang="zh-Hans" dirty="0"/>
              <a:t>oco</a:t>
            </a:r>
            <a:r>
              <a:rPr kumimoji="1" lang="zh-Hans" altLang="en-US" dirty="0"/>
              <a:t>的基本原理正是基于上述方案实现，也就是组件仅对外提供接口，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内部进行具体实现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外部使用时通过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Coco.find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接口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获取具体实现类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最终实现组件间依赖关系解耦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s" altLang="en-US" dirty="0"/>
              <a:t>但是这种方案存在若干缺陷，比如外部如何获得组件提供的接口？</a:t>
            </a:r>
            <a:r>
              <a:rPr kumimoji="1" lang="en-US" altLang="zh-Hans" dirty="0" err="1"/>
              <a:t>ServiceLoader</a:t>
            </a:r>
            <a:r>
              <a:rPr kumimoji="1" lang="zh-Hans" altLang="en-US" dirty="0"/>
              <a:t>需要在运行期读取</a:t>
            </a:r>
            <a:r>
              <a:rPr kumimoji="1" lang="en-US" altLang="zh-Hans" dirty="0"/>
              <a:t>meta-info</a:t>
            </a:r>
            <a:r>
              <a:rPr kumimoji="1" lang="zh-Hans" altLang="en-US" dirty="0"/>
              <a:t>性能是否过关？如何实现路由？等等，接下来我们跟着这些问题来看下</a:t>
            </a:r>
            <a:r>
              <a:rPr kumimoji="1" lang="en-US" altLang="zh-Hans" dirty="0"/>
              <a:t>Coco</a:t>
            </a:r>
            <a:r>
              <a:rPr kumimoji="1" lang="zh-Hans" altLang="en-US" dirty="0"/>
              <a:t>的解决方案。</a:t>
            </a:r>
            <a:endParaRPr kumimoji="1" lang="zh-CN" altLang="en-US" dirty="0"/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首先我们看看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整体框架图：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编译期由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CocoApt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CocoBpi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CocoServiceloader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三个模块组成，运行期则由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CocoKenel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模块负责，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CocoAnnotation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是公共的注解声明库。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CocoBpi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负责接口自动化下沉，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CocoApt,CocoServiceLoader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实现了一个高性能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SPI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方案，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CocoKenel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则提供了外部使用组件的接口，组件生命周期管理，以及基于接口的路由方案。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CocoKernel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主要由组件框架接口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Coco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和组件实现类基类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CocoBaseModule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rPr>
              <a:t>构成，前者提供了获取组件实例、组件生命周期管理等功能，后者提供了组件实现类的基础方法。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4CCF0-5633-634F-B6D6-5507779C9B9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023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接下来我们看下第一个问题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每个组件都需要提供一个接口文件，供其它组件引用，才能正常编译开发。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为了避免组件间互相有编译依赖，这个接口文件需要下沉到一个统一的接口库中。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所有组件开发者需要共同维护同一个接口库，导致该库更改频繁，一旦所有组件依赖该库的版本不一致，会造成各种线下或者线上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bug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通过编译期自动创建接口库解决该问题，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bpi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接口描述文件是什么，怎么写？其实就是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Java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interface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，将后缀增加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.bpi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即可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流程介绍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balabalbalb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zh-CN" altLang="en-US" sz="12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4CCF0-5633-634F-B6D6-5507779C9B9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1598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zh-Hans" altLang="en-US" dirty="0">
                <a:latin typeface="+mn-ea"/>
                <a:ea typeface="+mn-ea"/>
              </a:rPr>
              <a:t>起初我们直接使用了</a:t>
            </a:r>
            <a:r>
              <a:rPr kumimoji="1" lang="en-US" altLang="zh-CN" dirty="0">
                <a:latin typeface="+mn-ea"/>
                <a:ea typeface="+mn-ea"/>
              </a:rPr>
              <a:t>J</a:t>
            </a:r>
            <a:r>
              <a:rPr kumimoji="1" lang="en-US" altLang="zh-Hans" dirty="0">
                <a:latin typeface="+mn-ea"/>
                <a:ea typeface="+mn-ea"/>
              </a:rPr>
              <a:t>DK</a:t>
            </a:r>
            <a:r>
              <a:rPr kumimoji="1" lang="zh-Hans" altLang="en-US" dirty="0">
                <a:latin typeface="+mn-ea"/>
                <a:ea typeface="+mn-ea"/>
              </a:rPr>
              <a:t>里提供的</a:t>
            </a:r>
            <a:r>
              <a:rPr kumimoji="1" lang="en-US" altLang="zh-Hans" dirty="0" err="1">
                <a:latin typeface="+mn-ea"/>
                <a:ea typeface="+mn-ea"/>
              </a:rPr>
              <a:t>serviceloader</a:t>
            </a:r>
            <a:r>
              <a:rPr kumimoji="1" lang="zh-Hans" altLang="en-US" dirty="0">
                <a:latin typeface="+mn-ea"/>
                <a:ea typeface="+mn-ea"/>
              </a:rPr>
              <a:t>，然后我们发现</a:t>
            </a:r>
            <a:r>
              <a:rPr kumimoji="1" lang="en-US" altLang="zh-Hans" dirty="0" err="1">
                <a:latin typeface="+mn-ea"/>
                <a:ea typeface="+mn-ea"/>
              </a:rPr>
              <a:t>serviceloader</a:t>
            </a:r>
            <a:r>
              <a:rPr kumimoji="1" lang="zh-Hans" altLang="en-US" dirty="0">
                <a:latin typeface="+mn-ea"/>
                <a:ea typeface="+mn-ea"/>
              </a:rPr>
              <a:t>的启动耗时接近</a:t>
            </a:r>
            <a:r>
              <a:rPr kumimoji="1" lang="en-US" altLang="zh-Hans" dirty="0">
                <a:latin typeface="+mn-ea"/>
                <a:ea typeface="+mn-ea"/>
              </a:rPr>
              <a:t>200ms</a:t>
            </a:r>
            <a:r>
              <a:rPr kumimoji="1" lang="zh-Hans" altLang="en-US" dirty="0">
                <a:latin typeface="+mn-ea"/>
                <a:ea typeface="+mn-ea"/>
              </a:rPr>
              <a:t>，甚至还有不小的内存占用。</a:t>
            </a:r>
            <a:endParaRPr kumimoji="1" lang="en-US" altLang="zh-Hans" dirty="0">
              <a:latin typeface="+mn-ea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latin typeface="+mn-ea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zh-Hans" altLang="en-US" dirty="0">
                <a:latin typeface="+mn-ea"/>
                <a:ea typeface="+mn-ea"/>
              </a:rPr>
              <a:t>通过分析我们发现</a:t>
            </a:r>
            <a:r>
              <a:rPr kumimoji="1" lang="en-US" altLang="zh-Hans" dirty="0">
                <a:latin typeface="+mn-ea"/>
                <a:ea typeface="+mn-ea"/>
              </a:rPr>
              <a:t>JDK</a:t>
            </a:r>
            <a:r>
              <a:rPr kumimoji="1" lang="zh-Hans" altLang="en-US" dirty="0">
                <a:latin typeface="+mn-ea"/>
                <a:ea typeface="+mn-ea"/>
              </a:rPr>
              <a:t> </a:t>
            </a:r>
            <a:r>
              <a:rPr kumimoji="1" lang="en-US" altLang="zh-Hans" dirty="0" err="1">
                <a:latin typeface="+mn-ea"/>
                <a:ea typeface="+mn-ea"/>
              </a:rPr>
              <a:t>ServiceLoader</a:t>
            </a:r>
            <a:r>
              <a:rPr kumimoji="1" lang="zh-Hans" altLang="en-US" dirty="0">
                <a:latin typeface="+mn-ea"/>
                <a:ea typeface="+mn-ea"/>
              </a:rPr>
              <a:t>对于接口类与实现类的映射关系存储在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apk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/META-INFO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下，并在运行期读取该目录下对应的文件。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微软雅黑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而所使用的读取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API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需要遍历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apk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包下所有文件，耗时（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100-200ms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）和内存（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2-3mb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）占用都无法接受</a:t>
            </a:r>
            <a:endParaRPr kumimoji="1" lang="en-US" altLang="zh-CN" dirty="0">
              <a:latin typeface="+mn-ea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>
              <a:latin typeface="+mn-ea"/>
              <a:ea typeface="+mn-ea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dirty="0">
                <a:latin typeface="+mn-ea"/>
                <a:ea typeface="+mn-ea"/>
              </a:rPr>
              <a:t>因此我们研发了</a:t>
            </a:r>
            <a:r>
              <a:rPr kumimoji="1" lang="en-US" altLang="zh-Hans" dirty="0" err="1">
                <a:latin typeface="+mn-ea"/>
                <a:ea typeface="+mn-ea"/>
              </a:rPr>
              <a:t>CocoServiceLoader</a:t>
            </a:r>
            <a:r>
              <a:rPr kumimoji="1" lang="zh-Hans" altLang="en-US" dirty="0">
                <a:latin typeface="+mn-ea"/>
                <a:ea typeface="+mn-ea"/>
              </a:rPr>
              <a:t>，我们通过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Annotation+Transformer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在编译期两次插桩实现了编译期建立接口类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-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实现类映射。这将我们的运行期耗时降到了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&lt;1ms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，内存占用为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0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，达到了百倍以上的性能提升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并且支持懒加载。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具体实现流程如右图，我们在编写代码仍然会为组件实现类添加一个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CocoInterface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 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Annotation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，在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APT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 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Compile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阶段，我们会生成一个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CocoImpl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类，该类会调用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CocoServiceLoader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的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put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方法，将自己的实现类与接口类映射告知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serviceloader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。接下来在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Gradle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 </a:t>
            </a:r>
            <a:r>
              <a:rPr kumimoji="1" lang="en-US" altLang="zh-Han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Transformer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阶段时，我们会扫描所有生成的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CocoImpl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类，并生成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CocoImplMapper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类，该类用于将前面的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init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方法集中起来。</a:t>
            </a:r>
            <a:endParaRPr kumimoji="1" lang="en-US" altLang="zh-Hans" sz="1200" spc="33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endParaRPr kumimoji="1" lang="en-US" altLang="zh-CN" sz="1200" spc="33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微软雅黑"/>
            </a:endParaRPr>
          </a:p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最后运行期我们只需调用</a:t>
            </a:r>
            <a:r>
              <a:rPr kumimoji="1" lang="en-US" altLang="zh-Hans" sz="12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CocoImplMapper.init</a:t>
            </a:r>
            <a:r>
              <a:rPr kumimoji="1" lang="zh-Hans" altLang="en-US" sz="12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微软雅黑"/>
              </a:rPr>
              <a:t>方法即可完成映射关系建立</a:t>
            </a:r>
            <a:endParaRPr kumimoji="1" lang="zh-CN" altLang="en-US" sz="1200" spc="33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微软雅黑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4CCF0-5633-634F-B6D6-5507779C9B9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889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4CCF0-5633-634F-B6D6-5507779C9B9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127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说了这么多</a:t>
            </a:r>
            <a:r>
              <a:rPr lang="en-US" altLang="zh-Han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Coco</a:t>
            </a:r>
            <a:r>
              <a:rPr lang="zh-Hans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框架的东西，那么如果我们要基于</a:t>
            </a:r>
            <a:r>
              <a:rPr lang="en-US" altLang="zh-Han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Coco</a:t>
            </a:r>
            <a:r>
              <a:rPr lang="zh-Hans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框架创建一个组件该怎么做呢？</a:t>
            </a:r>
            <a:endParaRPr lang="en-US" altLang="zh-Hans" sz="1200" b="0" i="0" u="none" strike="noStrik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zh-Hans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。。。</a:t>
            </a:r>
            <a:endParaRPr lang="en-US" altLang="zh-Hans" sz="1200" b="0" i="0" u="none" strike="noStrik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zh-Hans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。。。</a:t>
            </a:r>
            <a:endParaRPr lang="en-US" altLang="zh-Hans" sz="1200" b="0" i="0" u="none" strike="noStrik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zh-Hans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。。。</a:t>
            </a:r>
            <a:endParaRPr lang="en-US" altLang="zh-Hans" sz="1200" b="0" i="0" u="none" strike="noStrik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zh-Hans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显然这太麻烦了，需要我们建立了</a:t>
            </a:r>
            <a:r>
              <a:rPr lang="en-US" altLang="zh-Hans" sz="1200" b="0" i="0" u="none" strike="noStrike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CocoAuto</a:t>
            </a:r>
            <a:r>
              <a:rPr lang="zh-Hans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脚手架。一行脚本解决上面所有问题。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脚手架工程是一个预配置好的工程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CocoScaffold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，如前文所介绍这个工程提供了业务组件的开发模板。脚手架工程的目的是让开发者不用关注框架，只需要关注业务本身即可。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目前包括如下功能：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自动生成业务组件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module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自动生成开发工程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module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用于日常开发调试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配置好的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build.gradle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文件：可以直接使用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ImeBase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ImeCommon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中的功能模块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配置好的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Coco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组件框架：提供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Coco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Sample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代码，快速接入</a:t>
            </a:r>
          </a:p>
          <a:p>
            <a:endParaRPr kumimoji="1" lang="en-US" altLang="zh-Hans" dirty="0">
              <a:latin typeface="+mn-ea"/>
              <a:ea typeface="+mn-ea"/>
            </a:endParaRPr>
          </a:p>
          <a:p>
            <a:r>
              <a:rPr kumimoji="1" lang="zh-Hans" altLang="en-US" dirty="0">
                <a:latin typeface="+mn-ea"/>
                <a:ea typeface="+mn-ea"/>
              </a:rPr>
              <a:t>除了自动化构建，</a:t>
            </a:r>
            <a:r>
              <a:rPr kumimoji="1" lang="en-US" altLang="zh-Hans" dirty="0" err="1">
                <a:latin typeface="+mn-ea"/>
                <a:ea typeface="+mn-ea"/>
              </a:rPr>
              <a:t>CocoAuto</a:t>
            </a:r>
            <a:r>
              <a:rPr kumimoji="1" lang="zh-Hans" altLang="en-US" dirty="0">
                <a:latin typeface="+mn-ea"/>
                <a:ea typeface="+mn-ea"/>
              </a:rPr>
              <a:t>还提供了自动化发布功能，一行代码即可快速接入</a:t>
            </a:r>
            <a:r>
              <a:rPr kumimoji="1" lang="en-US" altLang="zh-Hans" dirty="0" err="1">
                <a:latin typeface="+mn-ea"/>
                <a:ea typeface="+mn-ea"/>
              </a:rPr>
              <a:t>jenkins</a:t>
            </a:r>
            <a:r>
              <a:rPr kumimoji="1" lang="zh-Hans" altLang="en-US" dirty="0">
                <a:latin typeface="+mn-ea"/>
                <a:ea typeface="+mn-ea"/>
              </a:rPr>
              <a:t>编译脚本</a:t>
            </a:r>
            <a:endParaRPr kumimoji="1" lang="zh-CN" altLang="en-US" dirty="0">
              <a:latin typeface="+mn-ea"/>
              <a:ea typeface="+mn-e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4CCF0-5633-634F-B6D6-5507779C9B9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830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我们将输入法</a:t>
            </a:r>
            <a:r>
              <a:rPr kumimoji="1" lang="en-US" altLang="zh-Hans" dirty="0"/>
              <a:t>APP</a:t>
            </a:r>
            <a:r>
              <a:rPr kumimoji="1" lang="zh-Hans" altLang="en-US" dirty="0"/>
              <a:t>拆分成了</a:t>
            </a:r>
            <a:r>
              <a:rPr kumimoji="1" lang="en-US" altLang="zh-Hans" dirty="0"/>
              <a:t>4</a:t>
            </a:r>
            <a:r>
              <a:rPr kumimoji="1" lang="zh-Hans" altLang="en-US" dirty="0"/>
              <a:t>个层次，分别是</a:t>
            </a:r>
            <a:r>
              <a:rPr kumimoji="1" lang="en-US" altLang="zh-Hans" dirty="0" err="1"/>
              <a:t>xx,xx,xx,xx</a:t>
            </a:r>
            <a:r>
              <a:rPr kumimoji="1" lang="zh-Hans" altLang="en-US" dirty="0"/>
              <a:t>。</a:t>
            </a:r>
            <a:endParaRPr kumimoji="1" lang="en-US" altLang="zh-Hans" dirty="0"/>
          </a:p>
          <a:p>
            <a:endParaRPr kumimoji="1" lang="en-US" altLang="zh-Hans" dirty="0"/>
          </a:p>
          <a:p>
            <a:r>
              <a:rPr kumimoji="1" lang="zh-Hans" altLang="en-US" dirty="0"/>
              <a:t>从下往上看，最下一层是我们的基础库 </a:t>
            </a:r>
            <a:r>
              <a:rPr kumimoji="1" lang="en-US" altLang="zh-Hans" dirty="0" err="1"/>
              <a:t>Ime</a:t>
            </a:r>
            <a:r>
              <a:rPr kumimoji="1" lang="en-US" altLang="zh-Hans" dirty="0"/>
              <a:t>-common</a:t>
            </a:r>
            <a:r>
              <a:rPr kumimoji="1" lang="zh-Hans" altLang="en-US" dirty="0"/>
              <a:t>，提供了</a:t>
            </a:r>
            <a:r>
              <a:rPr kumimoji="1" lang="en-US" altLang="zh-Hans" dirty="0"/>
              <a:t>android</a:t>
            </a:r>
            <a:r>
              <a:rPr kumimoji="1" lang="zh-Hans" altLang="en-US" dirty="0"/>
              <a:t>开发所必须的工具类、功能库，比如网络、图片加载、分享、数据库、权限控制等等</a:t>
            </a:r>
            <a:endParaRPr kumimoji="1" lang="en-US" altLang="zh-Hans" dirty="0"/>
          </a:p>
          <a:p>
            <a:endParaRPr kumimoji="1" lang="en-US" altLang="zh-Hans" dirty="0"/>
          </a:p>
          <a:p>
            <a:r>
              <a:rPr kumimoji="1" lang="zh-Hans" altLang="en-US" dirty="0"/>
              <a:t>第二层是平台</a:t>
            </a:r>
            <a:r>
              <a:rPr kumimoji="1" lang="en-US" altLang="zh-Hans" dirty="0"/>
              <a:t>SDK</a:t>
            </a:r>
            <a:r>
              <a:rPr kumimoji="1" lang="zh-Hans" altLang="en-US" dirty="0"/>
              <a:t>层，这一层提供了各种功能</a:t>
            </a:r>
            <a:r>
              <a:rPr kumimoji="1" lang="en-US" altLang="zh-Hans" dirty="0"/>
              <a:t>SDK</a:t>
            </a:r>
            <a:r>
              <a:rPr kumimoji="1" lang="zh-Hans" altLang="en-US" dirty="0"/>
              <a:t>，供业务方自由选择，比如性能监控</a:t>
            </a:r>
            <a:r>
              <a:rPr kumimoji="1" lang="en-US" altLang="zh-Hans" dirty="0"/>
              <a:t>Flywheel</a:t>
            </a:r>
            <a:r>
              <a:rPr kumimoji="1" lang="zh-Hans" altLang="en-US" dirty="0"/>
              <a:t>、跨平台动态框架</a:t>
            </a:r>
            <a:r>
              <a:rPr kumimoji="1" lang="en-US" altLang="zh-Hans" dirty="0"/>
              <a:t>Mint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AR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SDK</a:t>
            </a:r>
            <a:r>
              <a:rPr kumimoji="1" lang="zh-Hans" altLang="en-US" dirty="0"/>
              <a:t>、语音</a:t>
            </a:r>
            <a:r>
              <a:rPr kumimoji="1" lang="en-US" altLang="zh-Hans" dirty="0"/>
              <a:t>SDK</a:t>
            </a:r>
            <a:r>
              <a:rPr kumimoji="1" lang="zh-Hans" altLang="en-US" dirty="0"/>
              <a:t>，其中还有一个最重要的输入法最小集</a:t>
            </a:r>
            <a:r>
              <a:rPr kumimoji="1" lang="en-US" altLang="zh-Hans" dirty="0" err="1"/>
              <a:t>ImeBase</a:t>
            </a:r>
            <a:r>
              <a:rPr kumimoji="1" lang="zh-Hans" altLang="en-US" dirty="0"/>
              <a:t>，包含各种输入法相关基础服务与功能。</a:t>
            </a:r>
            <a:endParaRPr kumimoji="1" lang="en-US" altLang="zh-Hans" dirty="0"/>
          </a:p>
          <a:p>
            <a:endParaRPr kumimoji="1" lang="en-US" altLang="zh-Hans" dirty="0"/>
          </a:p>
          <a:p>
            <a:r>
              <a:rPr kumimoji="1" lang="zh-Hans" altLang="en-US" dirty="0"/>
              <a:t>再上一层是业务组件层，这一层是我们需要拆分的各种业务组件，比如表情组件、语音组件、输入组件等等</a:t>
            </a:r>
            <a:endParaRPr kumimoji="1" lang="en-US" altLang="zh-Hans" dirty="0"/>
          </a:p>
          <a:p>
            <a:endParaRPr kumimoji="1" lang="en-US" altLang="zh-Hans" dirty="0"/>
          </a:p>
          <a:p>
            <a:r>
              <a:rPr kumimoji="1" lang="zh-Hans" altLang="en-US" dirty="0"/>
              <a:t>最上层是宿主主工程，可以是主线版本，</a:t>
            </a:r>
            <a:r>
              <a:rPr kumimoji="1" lang="en-US" altLang="zh-Hans" dirty="0"/>
              <a:t>AI</a:t>
            </a:r>
            <a:r>
              <a:rPr kumimoji="1" lang="zh-Hans" altLang="en-US" dirty="0"/>
              <a:t>输入法，</a:t>
            </a:r>
            <a:r>
              <a:rPr kumimoji="1" lang="en-US" altLang="zh-Hans" dirty="0"/>
              <a:t>OEM</a:t>
            </a:r>
            <a:r>
              <a:rPr kumimoji="1" lang="zh-Hans" altLang="en-US" dirty="0"/>
              <a:t>版本，或者其他新版本，宿主工程原则上只负责组装各种业务组件形成一个完整的输入法，而不用再关心具体业务细节。</a:t>
            </a:r>
            <a:endParaRPr kumimoji="1" lang="en-US" altLang="zh-Hans" dirty="0"/>
          </a:p>
          <a:p>
            <a:endParaRPr kumimoji="1" lang="en-US" altLang="zh-CN" dirty="0"/>
          </a:p>
          <a:p>
            <a:r>
              <a:rPr kumimoji="1" lang="zh-Hans" altLang="en-US" dirty="0"/>
              <a:t>最后我们还做了一系列工程编译控制配置辅助多版本开发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4CCF0-5633-634F-B6D6-5507779C9B9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35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82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77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40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210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58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341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318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690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465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10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168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84C5F-F626-6D4F-AF36-64933E703500}" type="datetimeFigureOut">
              <a:rPr kumimoji="1" lang="zh-CN" altLang="en-US" smtClean="0"/>
              <a:t>2019/1/24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738F2-617A-654C-BA20-6329BEB1AA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2440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89159" y="2312738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百度输入法</a:t>
            </a:r>
            <a:r>
              <a:rPr kumimoji="1" lang="en-US" altLang="zh-Han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Android</a:t>
            </a:r>
            <a:r>
              <a:rPr kumimoji="1" lang="zh-Hans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组件化探索</a:t>
            </a:r>
            <a:endParaRPr kumimoji="1" lang="zh-CN" altLang="en-US" spc="48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4797" y="3083258"/>
            <a:ext cx="10281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spc="37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201</a:t>
            </a:r>
            <a:r>
              <a:rPr kumimoji="1" lang="en-US" altLang="zh-Hans" sz="1100" spc="37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9</a:t>
            </a:r>
            <a:endParaRPr kumimoji="1" lang="en-US" altLang="zh-CN" sz="1100" spc="37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1100" spc="37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／</a:t>
            </a:r>
            <a:r>
              <a:rPr kumimoji="1" lang="en-US" altLang="zh-CN" sz="1100" spc="37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Hans" sz="1100" spc="37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</a:t>
            </a:r>
            <a:endParaRPr kumimoji="1" lang="en-US" altLang="zh-CN" sz="1100" spc="37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1100" spc="37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／</a:t>
            </a:r>
            <a:r>
              <a:rPr kumimoji="1" lang="en-US" altLang="zh-CN" sz="1100" spc="37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en-US" altLang="zh-Hans" sz="1100" spc="37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4</a:t>
            </a:r>
            <a:endParaRPr kumimoji="1" lang="zh-CN" altLang="en-US" sz="1100" spc="37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0B9F13-7289-3D45-8474-326521060E16}"/>
              </a:ext>
            </a:extLst>
          </p:cNvPr>
          <p:cNvSpPr txBox="1"/>
          <p:nvPr/>
        </p:nvSpPr>
        <p:spPr>
          <a:xfrm>
            <a:off x="5852356" y="3391034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陈朱伟</a:t>
            </a:r>
            <a:endParaRPr kumimoji="1" lang="zh-CN" altLang="en-US" sz="1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833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448" y="404225"/>
            <a:ext cx="233910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输入法落地：整体框架设计</a:t>
            </a:r>
            <a:endParaRPr kumimoji="1" lang="zh-CN" altLang="en-US" sz="1200" spc="2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62D0CAF8-9C5D-154D-BE53-D22A64628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55852" y="880699"/>
            <a:ext cx="5592726" cy="4179035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5FA0323-BD9B-7D44-AC83-80486599BBE4}"/>
              </a:ext>
            </a:extLst>
          </p:cNvPr>
          <p:cNvSpPr txBox="1"/>
          <p:nvPr/>
        </p:nvSpPr>
        <p:spPr>
          <a:xfrm>
            <a:off x="724619" y="1014116"/>
            <a:ext cx="2667167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四层架构</a:t>
            </a: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宿主主工程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业务组件工程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平台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SDK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工程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基础库工程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工程编译控制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4B6DCC-99B1-034E-BF94-CFA6D620CCED}"/>
              </a:ext>
            </a:extLst>
          </p:cNvPr>
          <p:cNvSpPr/>
          <p:nvPr/>
        </p:nvSpPr>
        <p:spPr>
          <a:xfrm>
            <a:off x="4848447" y="755090"/>
            <a:ext cx="3785190" cy="8716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BC5FF6-074C-704D-8F4E-7670FB19976F}"/>
              </a:ext>
            </a:extLst>
          </p:cNvPr>
          <p:cNvSpPr/>
          <p:nvPr/>
        </p:nvSpPr>
        <p:spPr>
          <a:xfrm>
            <a:off x="4763388" y="880699"/>
            <a:ext cx="3785190" cy="2266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90D6DF-15EE-6B41-8F2E-7CEC3B0869AA}"/>
              </a:ext>
            </a:extLst>
          </p:cNvPr>
          <p:cNvSpPr/>
          <p:nvPr/>
        </p:nvSpPr>
        <p:spPr>
          <a:xfrm>
            <a:off x="4848447" y="880699"/>
            <a:ext cx="3785190" cy="3340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A0D447-B46B-0D48-9856-80351F547D34}"/>
              </a:ext>
            </a:extLst>
          </p:cNvPr>
          <p:cNvSpPr/>
          <p:nvPr/>
        </p:nvSpPr>
        <p:spPr>
          <a:xfrm>
            <a:off x="2785734" y="880698"/>
            <a:ext cx="1892595" cy="41790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91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448" y="404225"/>
            <a:ext cx="543739" cy="322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收益</a:t>
            </a:r>
            <a:endParaRPr kumimoji="1" lang="zh-CN" altLang="en-US" sz="1200" spc="2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7589C1-1BFA-7C4F-882F-57BD0EA732E9}"/>
              </a:ext>
            </a:extLst>
          </p:cNvPr>
          <p:cNvSpPr txBox="1"/>
          <p:nvPr/>
        </p:nvSpPr>
        <p:spPr>
          <a:xfrm>
            <a:off x="724619" y="1014116"/>
            <a:ext cx="7177177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近期收益</a:t>
            </a: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模块间解耦带来的复用率提高，开发效率提升。</a:t>
            </a: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统一路由跳转统一了输入法面板切换逻辑降低了相关</a:t>
            </a:r>
            <a:r>
              <a:rPr kumimoji="1" lang="en-US" altLang="zh-CN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bug</a:t>
            </a: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发生概率。</a:t>
            </a: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统一的底层库支持，解决了基础模块的重复编写问题。</a:t>
            </a: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远期收益</a:t>
            </a: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支持团队扩大后组件独立维护发版。</a:t>
            </a: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可以更好的支持切面插入，有利于实现诸如日志插入、安全校验等行为。</a:t>
            </a:r>
          </a:p>
          <a:p>
            <a:pPr>
              <a:lnSpc>
                <a:spcPct val="140000"/>
              </a:lnSpc>
            </a:pP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6149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42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448" y="404225"/>
            <a:ext cx="269817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输入法落地：接口导向拆分组件</a:t>
            </a:r>
            <a:endParaRPr kumimoji="1" lang="zh-CN" altLang="en-US" sz="1200" spc="2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DA51BB0A-DCA7-6B47-AF85-D30F0880D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72917" y="2578315"/>
            <a:ext cx="4499484" cy="238465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31D55F-B3BD-7348-AB26-52A371A98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48" y="1017099"/>
            <a:ext cx="1736926" cy="3721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429C9E-9C73-7C41-AF8C-CFD47CDAD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397" y="1017099"/>
            <a:ext cx="4900524" cy="1044025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C1F4FEA-6436-9B47-8422-200318678026}"/>
              </a:ext>
            </a:extLst>
          </p:cNvPr>
          <p:cNvCxnSpPr/>
          <p:nvPr/>
        </p:nvCxnSpPr>
        <p:spPr>
          <a:xfrm>
            <a:off x="2565374" y="1456660"/>
            <a:ext cx="411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BFC38E6-DA1D-EA4D-B85F-EF6C20A3E6DE}"/>
              </a:ext>
            </a:extLst>
          </p:cNvPr>
          <p:cNvCxnSpPr>
            <a:endCxn id="3" idx="0"/>
          </p:cNvCxnSpPr>
          <p:nvPr/>
        </p:nvCxnSpPr>
        <p:spPr>
          <a:xfrm>
            <a:off x="5522659" y="2147777"/>
            <a:ext cx="0" cy="430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8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50895" y="1265271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2000" spc="170" dirty="0">
                <a:solidFill>
                  <a:srgbClr val="E10611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spc="170" dirty="0">
                <a:solidFill>
                  <a:srgbClr val="E10611"/>
                </a:solidFill>
                <a:latin typeface="微软雅黑"/>
                <a:ea typeface="微软雅黑"/>
                <a:cs typeface="微软雅黑"/>
              </a:rPr>
              <a:t>1 </a:t>
            </a:r>
            <a:r>
              <a:rPr kumimoji="1" lang="en-US" altLang="zh-CN" sz="2000" spc="17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……  </a:t>
            </a:r>
            <a:r>
              <a:rPr kumimoji="1" lang="zh-Hans" altLang="en-US" sz="2000" spc="2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背景</a:t>
            </a:r>
            <a:endParaRPr kumimoji="1" lang="zh-CN" altLang="en-US" sz="2000" spc="2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50895" y="1800009"/>
            <a:ext cx="240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2000" spc="170" dirty="0">
                <a:solidFill>
                  <a:srgbClr val="E10611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spc="170" dirty="0">
                <a:solidFill>
                  <a:srgbClr val="E10611"/>
                </a:solidFill>
                <a:latin typeface="微软雅黑"/>
                <a:ea typeface="微软雅黑"/>
                <a:cs typeface="微软雅黑"/>
              </a:rPr>
              <a:t>2 </a:t>
            </a:r>
            <a:r>
              <a:rPr kumimoji="1" lang="en-US" altLang="zh-CN" sz="2000" spc="17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……  </a:t>
            </a:r>
            <a:r>
              <a:rPr kumimoji="1" lang="zh-Hans" altLang="en-US" sz="2000" spc="17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基础</a:t>
            </a:r>
            <a:r>
              <a:rPr kumimoji="1" lang="zh-Hans" altLang="en-US" sz="2000" spc="2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框架</a:t>
            </a:r>
            <a:endParaRPr kumimoji="1" lang="zh-CN" altLang="en-US" sz="2000" spc="2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50895" y="2334745"/>
            <a:ext cx="242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sz="2000" spc="170" dirty="0">
                <a:solidFill>
                  <a:srgbClr val="E10611"/>
                </a:solidFill>
                <a:latin typeface="微软雅黑"/>
                <a:ea typeface="微软雅黑"/>
                <a:cs typeface="微软雅黑"/>
              </a:rPr>
              <a:t>0</a:t>
            </a:r>
            <a:r>
              <a:rPr kumimoji="1" lang="en-US" altLang="zh-CN" sz="2000" spc="170" dirty="0">
                <a:solidFill>
                  <a:srgbClr val="E10611"/>
                </a:solidFill>
                <a:latin typeface="微软雅黑"/>
                <a:ea typeface="微软雅黑"/>
                <a:cs typeface="微软雅黑"/>
              </a:rPr>
              <a:t>3 </a:t>
            </a:r>
            <a:r>
              <a:rPr kumimoji="1" lang="en-US" altLang="zh-CN" sz="2000" spc="17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……  </a:t>
            </a:r>
            <a:r>
              <a:rPr kumimoji="1" lang="zh-Hans" altLang="en-US" sz="2000" spc="2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业务落地</a:t>
            </a:r>
            <a:endParaRPr kumimoji="1" lang="zh-CN" altLang="en-US" sz="2000" spc="2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95428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500041" y="879957"/>
            <a:ext cx="2665073" cy="35048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28448" y="404225"/>
            <a:ext cx="543739" cy="322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背景</a:t>
            </a:r>
            <a:endParaRPr kumimoji="1" lang="zh-CN" altLang="en-US" sz="1200" spc="2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4F8F134-1328-F14F-87D5-622F30E8BC04}"/>
              </a:ext>
            </a:extLst>
          </p:cNvPr>
          <p:cNvSpPr txBox="1"/>
          <p:nvPr/>
        </p:nvSpPr>
        <p:spPr>
          <a:xfrm>
            <a:off x="724619" y="1014116"/>
            <a:ext cx="7177177" cy="342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问题</a:t>
            </a: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业务发展功能模块越来越多，团队人数增长，没有清晰的模块边界，无法有效划分负责人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代码紧耦合，一个功能的改动可能影响到其它不相干的模块</a:t>
            </a:r>
          </a:p>
          <a:p>
            <a:pPr>
              <a:lnSpc>
                <a:spcPct val="140000"/>
              </a:lnSpc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需求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输入法版本分支增加，版本间希望能够复用一些通用的功能，提升开发效率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希望有一套统一的底层库，支撑上层业务，提升代码质量</a:t>
            </a:r>
          </a:p>
          <a:p>
            <a:pPr>
              <a:lnSpc>
                <a:spcPct val="140000"/>
              </a:lnSpc>
            </a:pP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业界已有组件化方案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基于路由方案：以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Activity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作为基础核心，不适合输入法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基于接口方案：没有相对完善成熟的方案</a:t>
            </a: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9542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448" y="404225"/>
            <a:ext cx="375295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基础框架：</a:t>
            </a:r>
            <a:r>
              <a:rPr kumimoji="1" lang="en-US" altLang="zh-Han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Coco-</a:t>
            </a:r>
            <a:r>
              <a:rPr kumimoji="1" lang="zh-CN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en-US" altLang="zh-Han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SPI</a:t>
            </a:r>
            <a:r>
              <a:rPr kumimoji="1" lang="zh-CN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思想的组件化方案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B2447F-ADD7-B248-B5CA-A72D3284C6D9}"/>
              </a:ext>
            </a:extLst>
          </p:cNvPr>
          <p:cNvSpPr txBox="1"/>
          <p:nvPr/>
        </p:nvSpPr>
        <p:spPr>
          <a:xfrm>
            <a:off x="724619" y="1014116"/>
            <a:ext cx="7855855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CN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SPI</a:t>
            </a: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kumimoji="1" lang="en-US" altLang="zh-CN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Service Provider Interface</a:t>
            </a: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）：是</a:t>
            </a:r>
            <a:r>
              <a:rPr kumimoji="1" lang="en-US" altLang="zh-CN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JDK</a:t>
            </a: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内置的一种服务提供发现机制。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更直白点</a:t>
            </a: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就是提供这样的一个机制：为某个接口寻</a:t>
            </a:r>
            <a:r>
              <a:rPr kumimoji="1" lang="en-US" altLang="zh-CN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×××</a:t>
            </a: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实现的机制。</a:t>
            </a: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r>
              <a:rPr kumimoji="1" lang="en-US" altLang="zh-CN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S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PI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一般由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部分组成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服务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接口</a:t>
            </a: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服务提供者：接口实现</a:t>
            </a: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资源目录：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接口与实现的映射关系</a:t>
            </a: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4C4498-21CA-AA49-8966-570931D71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46" y="861984"/>
            <a:ext cx="4699000" cy="4203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9A60EB-B39B-FC44-9307-E0E945068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" y="2508676"/>
            <a:ext cx="9144000" cy="26639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3DEDA8-A014-CF4C-8F2F-7DDF703AC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191" y="3008284"/>
            <a:ext cx="7696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448" y="404225"/>
            <a:ext cx="156004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Han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Coco</a:t>
            </a: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：整体框架</a:t>
            </a:r>
            <a:endParaRPr kumimoji="1" lang="zh-CN" altLang="en-US" sz="1200" spc="2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EC2E85-1E0F-BF4F-A69E-1F0784361B38}"/>
              </a:ext>
            </a:extLst>
          </p:cNvPr>
          <p:cNvSpPr txBox="1"/>
          <p:nvPr/>
        </p:nvSpPr>
        <p:spPr>
          <a:xfrm>
            <a:off x="724619" y="1014116"/>
            <a:ext cx="7855855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基本原理：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组件对外提供</a:t>
            </a:r>
            <a:r>
              <a:rPr kumimoji="1" lang="zh-CN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接口，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内部进行具体实现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外部使用时通过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Coco.find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接口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获取具体实现类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最终实现组件间依赖关系解耦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kumimoji="1" lang="en-US" altLang="zh-CN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01E78C-B803-3041-8A9F-27FAFC2D1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8" y="2786909"/>
            <a:ext cx="4561367" cy="18600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0B652BD-1634-2944-80C6-E5EDB0A8D4F6}"/>
              </a:ext>
            </a:extLst>
          </p:cNvPr>
          <p:cNvSpPr/>
          <p:nvPr/>
        </p:nvSpPr>
        <p:spPr>
          <a:xfrm>
            <a:off x="724619" y="2555866"/>
            <a:ext cx="122982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整体框架：</a:t>
            </a:r>
            <a:endParaRPr lang="zh-CN" altLang="en-US" sz="13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87DE37B-A09F-7749-A8BD-5C9AFB18E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815" y="2970174"/>
            <a:ext cx="3716297" cy="2047213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03C486FD-550C-324D-BCA2-8B8B4BE7D0B3}"/>
              </a:ext>
            </a:extLst>
          </p:cNvPr>
          <p:cNvCxnSpPr/>
          <p:nvPr/>
        </p:nvCxnSpPr>
        <p:spPr>
          <a:xfrm>
            <a:off x="5284381" y="3716954"/>
            <a:ext cx="373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6E115281-300F-8244-9CF5-8C22EE4B391B}"/>
              </a:ext>
            </a:extLst>
          </p:cNvPr>
          <p:cNvSpPr txBox="1"/>
          <p:nvPr/>
        </p:nvSpPr>
        <p:spPr>
          <a:xfrm>
            <a:off x="5962996" y="1344975"/>
            <a:ext cx="256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kumimoji="1" lang="zh-Hans" altLang="en-US" sz="1200" dirty="0">
                <a:solidFill>
                  <a:schemeClr val="bg1">
                    <a:lumMod val="50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外部如何获取组件提供的接口？</a:t>
            </a:r>
            <a:endParaRPr kumimoji="1" lang="en-US" altLang="zh-Hans" sz="1200" dirty="0">
              <a:solidFill>
                <a:schemeClr val="bg1">
                  <a:lumMod val="50000"/>
                </a:schemeClr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en-US" altLang="zh-Hans" sz="1200" dirty="0" err="1">
                <a:solidFill>
                  <a:schemeClr val="bg1">
                    <a:lumMod val="50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ServiceLoader</a:t>
            </a:r>
            <a:r>
              <a:rPr kumimoji="1" lang="zh-Hans" altLang="en-US" sz="1200" dirty="0">
                <a:solidFill>
                  <a:schemeClr val="bg1">
                    <a:lumMod val="50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性能？</a:t>
            </a:r>
            <a:endParaRPr kumimoji="1" lang="en-US" altLang="zh-Hans" sz="1200" dirty="0">
              <a:solidFill>
                <a:schemeClr val="bg1">
                  <a:lumMod val="50000"/>
                </a:schemeClr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zh-Hans" altLang="en-US" sz="1200" dirty="0">
                <a:solidFill>
                  <a:schemeClr val="bg1">
                    <a:lumMod val="50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路由支持？</a:t>
            </a:r>
            <a:endParaRPr kumimoji="1" lang="en-US" altLang="zh-Hans" sz="1200" dirty="0">
              <a:solidFill>
                <a:schemeClr val="bg1">
                  <a:lumMod val="50000"/>
                </a:schemeClr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kumimoji="1" lang="zh-Hans" altLang="en-US" sz="1200" dirty="0">
                <a:solidFill>
                  <a:schemeClr val="bg1">
                    <a:lumMod val="50000"/>
                  </a:schemeClr>
                </a:solidFill>
                <a:latin typeface="Hannotate SC" panose="03000500000000000000" pitchFamily="66" charset="-122"/>
                <a:ea typeface="Hannotate SC" panose="03000500000000000000" pitchFamily="66" charset="-122"/>
              </a:rPr>
              <a:t>业务如何接入？</a:t>
            </a:r>
            <a:endParaRPr kumimoji="1" lang="zh-CN" altLang="en-US" sz="1200" dirty="0">
              <a:solidFill>
                <a:schemeClr val="bg1">
                  <a:lumMod val="50000"/>
                </a:schemeClr>
              </a:solidFill>
              <a:latin typeface="Hannotate SC" panose="03000500000000000000" pitchFamily="66" charset="-122"/>
              <a:ea typeface="Hannotate SC" panose="030005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8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448" y="404225"/>
            <a:ext cx="267092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核心支撑</a:t>
            </a:r>
            <a:r>
              <a:rPr kumimoji="1" lang="en-US" altLang="zh-Han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1</a:t>
            </a: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en-US" altLang="zh-Hans" sz="1200" b="1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.bpi</a:t>
            </a: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接口描述文件</a:t>
            </a:r>
            <a:endParaRPr kumimoji="1" lang="zh-CN" altLang="en-US" sz="1200" spc="2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15E89F-5361-2C4C-A118-6A60003E6823}"/>
              </a:ext>
            </a:extLst>
          </p:cNvPr>
          <p:cNvSpPr txBox="1"/>
          <p:nvPr/>
        </p:nvSpPr>
        <p:spPr>
          <a:xfrm>
            <a:off x="828448" y="938468"/>
            <a:ext cx="430618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SPI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思想的组件化方案的问题：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每个组件都需要提供一个或多个接口文件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接口文件需要下沉到统一的接口库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接口库维护频繁且复杂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950C60-C4CC-344A-BD7E-970D09665B4C}"/>
              </a:ext>
            </a:extLst>
          </p:cNvPr>
          <p:cNvSpPr/>
          <p:nvPr/>
        </p:nvSpPr>
        <p:spPr>
          <a:xfrm>
            <a:off x="5825750" y="938468"/>
            <a:ext cx="4572000" cy="6220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.bpi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接口描述文件：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编译期自动创建接口库</a:t>
            </a: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C23B9C9-7F97-F54A-8FD9-72DB760249A6}"/>
              </a:ext>
            </a:extLst>
          </p:cNvPr>
          <p:cNvCxnSpPr/>
          <p:nvPr/>
        </p:nvCxnSpPr>
        <p:spPr>
          <a:xfrm>
            <a:off x="4996411" y="1544788"/>
            <a:ext cx="6379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E6CF5120-423B-2F4D-81F6-27F097693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1108"/>
            <a:ext cx="9144000" cy="29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448" y="404225"/>
            <a:ext cx="3108543" cy="322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核心支撑</a:t>
            </a:r>
            <a:r>
              <a:rPr kumimoji="1" lang="en-US" altLang="zh-Han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2</a:t>
            </a: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en-US" altLang="zh-Hans" sz="1200" b="1" spc="200" dirty="0" err="1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CocoServiceLoader</a:t>
            </a:r>
            <a:endParaRPr kumimoji="1" lang="zh-CN" altLang="en-US" sz="1200" b="1" spc="2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27C5DC-8B10-1145-8B01-97DBEFC09009}"/>
              </a:ext>
            </a:extLst>
          </p:cNvPr>
          <p:cNvSpPr txBox="1"/>
          <p:nvPr/>
        </p:nvSpPr>
        <p:spPr>
          <a:xfrm>
            <a:off x="738964" y="852366"/>
            <a:ext cx="3478001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JDK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ServiceLoader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问题：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映射关系存储在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apk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/META-INFO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下，运行期读取该目录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读取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API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需要遍历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apk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下所有文件，耗时（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100-200ms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）和内存（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2-3mb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）占用都无法接受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4197B8-F242-BF4D-8E86-D0CD603723FB}"/>
              </a:ext>
            </a:extLst>
          </p:cNvPr>
          <p:cNvSpPr/>
          <p:nvPr/>
        </p:nvSpPr>
        <p:spPr>
          <a:xfrm>
            <a:off x="738964" y="3009536"/>
            <a:ext cx="3354571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CocoServiceLoader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Annotation+Transformer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实现编译期建立映射关系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运行期没有任何额外耗时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&lt;1ms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，内存占用为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0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支持懒加载</a:t>
            </a: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E381018E-49A3-134E-8E57-99B0AB5A34D7}"/>
              </a:ext>
            </a:extLst>
          </p:cNvPr>
          <p:cNvCxnSpPr/>
          <p:nvPr/>
        </p:nvCxnSpPr>
        <p:spPr>
          <a:xfrm>
            <a:off x="2083983" y="2625159"/>
            <a:ext cx="0" cy="435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0692C8D8-5FAC-9349-B0F4-99FD97C11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965" y="295857"/>
            <a:ext cx="4927035" cy="47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448" y="404225"/>
            <a:ext cx="2842317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核心支撑</a:t>
            </a:r>
            <a:r>
              <a:rPr kumimoji="1" lang="en-US" altLang="zh-Han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3</a:t>
            </a: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en-US" altLang="zh-Hans" sz="1200" b="1" spc="200" dirty="0" err="1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CocoViewRouter</a:t>
            </a:r>
            <a:endParaRPr kumimoji="1" lang="zh-CN" altLang="en-US" sz="1200" b="1" spc="2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5A0A30-A7F6-5140-B5E5-05F4F4CFF982}"/>
              </a:ext>
            </a:extLst>
          </p:cNvPr>
          <p:cNvSpPr txBox="1"/>
          <p:nvPr/>
        </p:nvSpPr>
        <p:spPr>
          <a:xfrm>
            <a:off x="724619" y="1014116"/>
            <a:ext cx="7177177" cy="62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传统路由方案通常仅支持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Activity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，输入法面板是纯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View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实现，没有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Activity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，如何使用路由功能？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309D4B-33F4-2445-A24E-C113AC88A30D}"/>
              </a:ext>
            </a:extLst>
          </p:cNvPr>
          <p:cNvSpPr txBox="1"/>
          <p:nvPr/>
        </p:nvSpPr>
        <p:spPr>
          <a:xfrm>
            <a:off x="724619" y="1923255"/>
            <a:ext cx="7177177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CocoViewRouter&amp;CocoViewModule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CocoViewRouter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提供了路径 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–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View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的映射关系管理，通过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routeTo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url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接口获取所需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View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，并提供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View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生命周期管理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CocoViewModule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封装了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CocoViewRouter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，对业务方屏蔽了路由实现，只需要通过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Annotation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定义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View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路由，通过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getView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(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url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获取想要的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View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即可。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5267627-0BB8-6542-B383-A2BBA53127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313208" y="1467293"/>
            <a:ext cx="0" cy="455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5621242-1E56-7D47-AF9F-F562E85D66AC}"/>
              </a:ext>
            </a:extLst>
          </p:cNvPr>
          <p:cNvCxnSpPr/>
          <p:nvPr/>
        </p:nvCxnSpPr>
        <p:spPr>
          <a:xfrm>
            <a:off x="4313208" y="3540642"/>
            <a:ext cx="0" cy="435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61ABAA7-6942-B046-9957-6B8CEFD3A98D}"/>
              </a:ext>
            </a:extLst>
          </p:cNvPr>
          <p:cNvSpPr txBox="1"/>
          <p:nvPr/>
        </p:nvSpPr>
        <p:spPr>
          <a:xfrm>
            <a:off x="785026" y="3976125"/>
            <a:ext cx="717717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输入法业务方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ModuleViewSwitchManager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进一步封装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CocoViewModule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，让使用方只需调用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switchTo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（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url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）方法，即可完成输入法面板上的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view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切换，不需要关心拿到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View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后该如何添加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0877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8448" y="404225"/>
            <a:ext cx="270708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核心支撑</a:t>
            </a:r>
            <a:r>
              <a:rPr kumimoji="1" lang="en-US" altLang="zh-Han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en-US" altLang="zh-Hans" sz="1200" b="1" spc="200" dirty="0" err="1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CocoAuto</a:t>
            </a:r>
            <a:r>
              <a:rPr kumimoji="1" lang="zh-Hans" altLang="en-US" sz="1200" spc="20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脚手架</a:t>
            </a:r>
            <a:endParaRPr kumimoji="1" lang="zh-CN" altLang="en-US" sz="1200" spc="200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B131A4-4C33-FF43-AA4B-B1A1563F2A64}"/>
              </a:ext>
            </a:extLst>
          </p:cNvPr>
          <p:cNvSpPr txBox="1"/>
          <p:nvPr/>
        </p:nvSpPr>
        <p:spPr>
          <a:xfrm>
            <a:off x="724619" y="1014116"/>
            <a:ext cx="7177177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建立一个组件我们需要通过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Android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Studio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配置：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主工程 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module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组件工程 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module</a:t>
            </a:r>
          </a:p>
          <a:p>
            <a:pPr marL="342900" indent="-342900">
              <a:lnSpc>
                <a:spcPct val="140000"/>
              </a:lnSpc>
              <a:buFont typeface="+mj-lt"/>
              <a:buAutoNum type="arabicPeriod"/>
            </a:pP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bpisdk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module</a:t>
            </a: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r>
              <a:rPr kumimoji="1" lang="en-US" altLang="zh-CN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.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各种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module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的依赖与引用关系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5.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Gradle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脚本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6.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Git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相关配置，并与</a:t>
            </a:r>
            <a:r>
              <a:rPr kumimoji="1" lang="en-US" altLang="zh-Hans" sz="1300" spc="3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icode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关联</a:t>
            </a:r>
            <a:endParaRPr kumimoji="1" lang="en-US" altLang="zh-Han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7.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Han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…</a:t>
            </a:r>
            <a:r>
              <a:rPr kumimoji="1" lang="zh-Hans" altLang="en-US" sz="1300" spc="3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40000"/>
              </a:lnSpc>
            </a:pPr>
            <a:endParaRPr kumimoji="1" lang="zh-CN" altLang="en-US" sz="1300" spc="33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5F89462E-CBA6-4E48-A049-CC7BDB74D234}"/>
              </a:ext>
            </a:extLst>
          </p:cNvPr>
          <p:cNvCxnSpPr/>
          <p:nvPr/>
        </p:nvCxnSpPr>
        <p:spPr>
          <a:xfrm>
            <a:off x="2165673" y="3376345"/>
            <a:ext cx="0" cy="691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D0CAA0C-F8A9-C541-AEFF-D7587EADE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95" y="4067461"/>
            <a:ext cx="5958219" cy="426235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FF139CD8-ECC6-854B-BA39-C312E45FBB82}"/>
              </a:ext>
            </a:extLst>
          </p:cNvPr>
          <p:cNvCxnSpPr/>
          <p:nvPr/>
        </p:nvCxnSpPr>
        <p:spPr>
          <a:xfrm>
            <a:off x="627321" y="1014116"/>
            <a:ext cx="4688958" cy="248399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79E2007-DAFD-4343-8533-7286AF244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195" y="4636810"/>
            <a:ext cx="3565893" cy="3791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92311C-0220-B24D-89C1-B08177502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827" y="889520"/>
            <a:ext cx="3016691" cy="31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1890</Words>
  <Application>Microsoft Macintosh PowerPoint</Application>
  <PresentationFormat>全屏显示(16:9)</PresentationFormat>
  <Paragraphs>170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Microsoft YaHei</vt:lpstr>
      <vt:lpstr>Microsoft YaHei</vt:lpstr>
      <vt:lpstr>Hannotate SC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92</cp:revision>
  <dcterms:created xsi:type="dcterms:W3CDTF">2016-05-09T11:57:47Z</dcterms:created>
  <dcterms:modified xsi:type="dcterms:W3CDTF">2019-01-24T02:30:50Z</dcterms:modified>
</cp:coreProperties>
</file>